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4C2CA6C-8CA6-4295-82C8-40611D9697D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D6B7187-2699-4552-88BC-AFAA7647AB98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FEABA8E-2675-4B6D-BE29-854F02F1AA9E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BF5ED5B-3CA5-4E1B-AED4-CEA2694DACE1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0320" y="600120"/>
            <a:ext cx="6367320" cy="5454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8892DCA-8989-4EE2-A1DE-B8330E413360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codepen.io/bee-arcade/pen/a068bd62a8981f08de0a468aafe5e44f?editors=0011" TargetMode="External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codepen.io/fullstackccu/pen/wZgVpB" TargetMode="External"/><Relationship Id="rId3" Type="http://schemas.openxmlformats.org/officeDocument/2006/relationships/hyperlink" Target="https://codepen.io/fullstackccu/pen/YMNmaB" TargetMode="External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ventTarget/addEventListener#Parameters" TargetMode="External"/><Relationship Id="rId2" Type="http://schemas.openxmlformats.org/officeDocument/2006/relationships/image" Target="../media/image27.png"/><Relationship Id="rId3" Type="http://schemas.openxmlformats.org/officeDocument/2006/relationships/hyperlink" Target="https://codepen.io/fullstackccu/pen/YMNmaB" TargetMode="External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ventTarget/addEventListener#Parameters" TargetMode="External"/><Relationship Id="rId2" Type="http://schemas.openxmlformats.org/officeDocument/2006/relationships/image" Target="../media/image28.png"/><Relationship Id="rId3" Type="http://schemas.openxmlformats.org/officeDocument/2006/relationships/hyperlink" Target="https://codepen.io/fullstackccu/pen/YMNmaB" TargetMode="External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YMNmaB" TargetMode="External"/><Relationship Id="rId2" Type="http://schemas.openxmlformats.org/officeDocument/2006/relationships/hyperlink" Target="https://codepen.io/fullstackccu/pen/YMNmaB" TargetMode="External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w3.org/TR/DOM-Level-3-Events/#dom-event-architecture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w3.org/TR/DOM-Level-3-Events/#dom-event-architecture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w3.org/TR/DOM-Level-3-Events/#dom-event-architecture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Events/click#General_info" TargetMode="External"/><Relationship Id="rId2" Type="http://schemas.openxmlformats.org/officeDocument/2006/relationships/hyperlink" Target="https://www.w3.org/TR/DOM-Level-3-Events/#dom-event-architecture" TargetMode="External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fullstackccu.github.io/lectures/09/tictactoe.html" TargetMode="External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NPQmY" TargetMode="External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hyperlink" Target="https://codepen.io/fullstackccu/pen/MRJQdR" TargetMode="External"/><Relationship Id="rId4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MRJQdR" TargetMode="Externa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hyperlink" Target="https://codepen.io/fullstackccu/pen/xegWwV" TargetMode="Externa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Learn/HTML/Howto/Use_data_attributes" TargetMode="External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hyperlink" Target="https://developer.mozilla.org/en-US/docs/Web/JavaScript/Reference/Global_Objects/parseInt" TargetMode="External"/><Relationship Id="rId3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hyperlink" Target="https://codepen.io/fullstackccu/pen/wZgXOy" TargetMode="External"/><Relationship Id="rId4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Node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Node" TargetMode="External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lement" TargetMode="External"/><Relationship Id="rId2" Type="http://schemas.openxmlformats.org/officeDocument/2006/relationships/hyperlink" Target="https://developer.mozilla.org/en-US/docs/Web/API/Text" TargetMode="External"/><Relationship Id="rId3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lement" TargetMode="External"/><Relationship Id="rId2" Type="http://schemas.openxmlformats.org/officeDocument/2006/relationships/hyperlink" Target="https://developer.mozilla.org/en-US/docs/Web/API/Text" TargetMode="External"/><Relationship Id="rId3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Node" TargetMode="External"/><Relationship Id="rId2" Type="http://schemas.openxmlformats.org/officeDocument/2006/relationships/hyperlink" Target="https://developer.mozilla.org/en-US/docs/Web/API/Node" TargetMode="External"/><Relationship Id="rId3" Type="http://schemas.openxmlformats.org/officeDocument/2006/relationships/hyperlink" Target="https://developer.mozilla.org/en-US/docs/Web/API/Element" TargetMode="External"/><Relationship Id="rId4" Type="http://schemas.openxmlformats.org/officeDocument/2006/relationships/hyperlink" Target="https://developer.mozilla.org/en-US/docs/Web/API/Text" TargetMode="External"/><Relationship Id="rId5" Type="http://schemas.openxmlformats.org/officeDocument/2006/relationships/hyperlink" Target="https://developer.mozilla.org/en-US/docs/Web/API/Text" TargetMode="External"/><Relationship Id="rId6" Type="http://schemas.openxmlformats.org/officeDocument/2006/relationships/hyperlink" Target="https://developer.mozilla.org/en-US/docs/Web/API/comment" TargetMode="External"/><Relationship Id="rId7" Type="http://schemas.openxmlformats.org/officeDocument/2006/relationships/hyperlink" Target="https://developer.mozilla.org/en-US/docs/Web/API/Node/nodeType" TargetMode="External"/><Relationship Id="rId8" Type="http://schemas.openxmlformats.org/officeDocument/2006/relationships/hyperlink" Target="https://developer.mozilla.org/en-US/docs/Web/API/Node/nodeType" TargetMode="External"/><Relationship Id="rId9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axpeJE" TargetMode="Externa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eveloper.chrome.com/extensions/content_scripts" TargetMode="External"/><Relationship Id="rId2" Type="http://schemas.openxmlformats.org/officeDocument/2006/relationships/hyperlink" Target="https://developer.mozilla.org/en-US/Add-ons/WebExtensions/Anatomy_of_a_WebExtension#Content_scripts" TargetMode="External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egghead.io/lessons/javascript-redux-the-single-immutable-state-tree" TargetMode="Externa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hyperlink" Target="https://developer.mozilla.org/en-US/docs/Web/API/HTMLMediaElement/playbackRate" TargetMode="External"/><Relationship Id="rId3" Type="http://schemas.openxmlformats.org/officeDocument/2006/relationships/hyperlink" Target="https://developer.mozilla.org/en-US/docs/Web/API/HTMLMediaElement/playbackRate" TargetMode="External"/><Relationship Id="rId4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www.quora.com/Why-is-learning-JavaScript-so-hard" TargetMode="External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hyperlink" Target="https://codepen.io/fullstackccu/pen/axpeJE" TargetMode="External"/><Relationship Id="rId5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HTMLElement" TargetMode="External"/><Relationship Id="rId2" Type="http://schemas.openxmlformats.org/officeDocument/2006/relationships/hyperlink" Target="https://developer.mozilla.org/en-US/docs/Web/API/HTMLElement/style" TargetMode="External"/><Relationship Id="rId3" Type="http://schemas.openxmlformats.org/officeDocument/2006/relationships/hyperlink" Target="https://developer.mozilla.org/en-US/docs/Web/API/Element/classList" TargetMode="External"/><Relationship Id="rId4" Type="http://schemas.openxmlformats.org/officeDocument/2006/relationships/hyperlink" Target="https://developer.mozilla.org/en-US/docs/Web/API/HTMLElement/style" TargetMode="External"/><Relationship Id="rId5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hyperlink" Target="http://www.ondemandkorea.com/kpop-star-season-6-seoul-qualifier.html" TargetMode="External"/><Relationship Id="rId3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://api.jquery.com/on/" TargetMode="External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https://developer.mozilla.org/en-US/docs/Web/API/Event/target" TargetMode="External"/><Relationship Id="rId3" Type="http://schemas.openxmlformats.org/officeDocument/2006/relationships/hyperlink" Target="https://developer.mozilla.org/en-US/docs/Web/API/Event/currentTarget" TargetMode="External"/><Relationship Id="rId4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codepen.io/fullstackccu/pen/wZgVpB" TargetMode="External"/><Relationship Id="rId5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codepen.io/fullstackccu/pen/wZgVpB" TargetMode="External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 bubbling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782640" y="1560240"/>
            <a:ext cx="7578360" cy="157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Both events fire if you click the inner element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By default, the event listener on the inner-most element fires first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625400" y="456948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960480" y="363456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2023200" y="408204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6"/>
          <p:cNvSpPr/>
          <p:nvPr/>
        </p:nvSpPr>
        <p:spPr>
          <a:xfrm>
            <a:off x="3074040" y="3584520"/>
            <a:ext cx="632520" cy="693000"/>
          </a:xfrm>
          <a:prstGeom prst="star4">
            <a:avLst>
              <a:gd name="adj" fmla="val 12500"/>
            </a:avLst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147;p24" descr=""/>
          <p:cNvPicPr/>
          <p:nvPr/>
        </p:nvPicPr>
        <p:blipFill>
          <a:blip r:embed="rId1"/>
          <a:srcRect l="0" t="0" r="16695" b="0"/>
          <a:stretch/>
        </p:blipFill>
        <p:spPr>
          <a:xfrm>
            <a:off x="5610240" y="3298680"/>
            <a:ext cx="2590560" cy="205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31" name="TextShape 7"/>
          <p:cNvSpPr txBox="1"/>
          <p:nvPr/>
        </p:nvSpPr>
        <p:spPr>
          <a:xfrm>
            <a:off x="960480" y="5742720"/>
            <a:ext cx="7578360" cy="1370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event ordering (inner-most to outer-most) is known as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bubbling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stopPropagation()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82640" y="1560240"/>
            <a:ext cx="7578360" cy="124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stop the event from bubbling up the chain of ancestors by using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.stopPropagation()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Google Shape;155;p25" descr=""/>
          <p:cNvPicPr/>
          <p:nvPr/>
        </p:nvPicPr>
        <p:blipFill>
          <a:blip r:embed="rId1"/>
          <a:stretch/>
        </p:blipFill>
        <p:spPr>
          <a:xfrm>
            <a:off x="1023840" y="2803320"/>
            <a:ext cx="5810040" cy="236196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1023840" y="55918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default behavior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vs with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stopPropagation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 capturing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82640" y="1560240"/>
            <a:ext cx="7578360" cy="157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make event propagation go the opposite direction, add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3rd 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event.addEventListener(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'click', onClick,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 capture: true}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Google Shape;163;p26" descr=""/>
          <p:cNvPicPr/>
          <p:nvPr/>
        </p:nvPicPr>
        <p:blipFill>
          <a:blip r:embed="rId2"/>
          <a:srcRect l="0" t="0" r="16695" b="0"/>
          <a:stretch/>
        </p:blipFill>
        <p:spPr>
          <a:xfrm>
            <a:off x="5821200" y="3618000"/>
            <a:ext cx="2227320" cy="1765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39" name="TextShape 3"/>
          <p:cNvSpPr txBox="1"/>
          <p:nvPr/>
        </p:nvSpPr>
        <p:spPr>
          <a:xfrm>
            <a:off x="960480" y="5867280"/>
            <a:ext cx="7578360" cy="1370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event ordering (outer-most to inner-most) is known as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capturing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2032200" y="475992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1367280" y="382500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2430000" y="427284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7"/>
          <p:cNvSpPr/>
          <p:nvPr/>
        </p:nvSpPr>
        <p:spPr>
          <a:xfrm>
            <a:off x="3495960" y="3711960"/>
            <a:ext cx="632520" cy="693000"/>
          </a:xfrm>
          <a:prstGeom prst="star4">
            <a:avLst>
              <a:gd name="adj" fmla="val 12500"/>
            </a:avLst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Event capturing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82640" y="1560240"/>
            <a:ext cx="7578360" cy="157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make event propagation go the opposite direction, add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3rd parameter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r>
              <a:rPr b="1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event.addEventListener(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'click', onClick,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 capture: true}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Google Shape;175;p27" descr=""/>
          <p:cNvPicPr/>
          <p:nvPr/>
        </p:nvPicPr>
        <p:blipFill>
          <a:blip r:embed="rId2"/>
          <a:srcRect l="0" t="0" r="16695" b="0"/>
          <a:stretch/>
        </p:blipFill>
        <p:spPr>
          <a:xfrm>
            <a:off x="5821200" y="3618000"/>
            <a:ext cx="2227320" cy="1765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47" name="TextShape 3"/>
          <p:cNvSpPr txBox="1"/>
          <p:nvPr/>
        </p:nvSpPr>
        <p:spPr>
          <a:xfrm>
            <a:off x="960480" y="5867280"/>
            <a:ext cx="7578360" cy="1370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event ordering (outer-most to inner-most) is known as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capturing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2032200" y="475992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1367280" y="382500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2430000" y="427284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4370040" y="4646880"/>
            <a:ext cx="632520" cy="693000"/>
          </a:xfrm>
          <a:prstGeom prst="star4">
            <a:avLst>
              <a:gd name="adj" fmla="val 12500"/>
            </a:avLst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stopPropagation()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782640" y="1560240"/>
            <a:ext cx="7578360" cy="124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also use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.stopPropagation()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capture-order: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1023840" y="55918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default behavior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vs with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stopPropagation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Google Shape;188;p28" descr=""/>
          <p:cNvPicPr/>
          <p:nvPr/>
        </p:nvPicPr>
        <p:blipFill>
          <a:blip r:embed="rId3"/>
          <a:stretch/>
        </p:blipFill>
        <p:spPr>
          <a:xfrm>
            <a:off x="782640" y="2803320"/>
            <a:ext cx="5733720" cy="22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Some technical details...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Behind the scenes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82640" y="1657800"/>
            <a:ext cx="7578360" cy="8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Technically, the browser will go through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both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 capture phase and a bubbling phase when an event occurs: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Google Shape;200;p30" descr=""/>
          <p:cNvPicPr/>
          <p:nvPr/>
        </p:nvPicPr>
        <p:blipFill>
          <a:blip r:embed="rId1"/>
          <a:stretch/>
        </p:blipFill>
        <p:spPr>
          <a:xfrm>
            <a:off x="97920" y="2748240"/>
            <a:ext cx="5129280" cy="3732480"/>
          </a:xfrm>
          <a:prstGeom prst="rect">
            <a:avLst/>
          </a:prstGeom>
          <a:ln>
            <a:noFill/>
          </a:ln>
        </p:spPr>
      </p:pic>
      <p:pic>
        <p:nvPicPr>
          <p:cNvPr id="260" name="Google Shape;201;p30" descr=""/>
          <p:cNvPicPr/>
          <p:nvPr/>
        </p:nvPicPr>
        <p:blipFill>
          <a:blip r:embed="rId2"/>
          <a:stretch/>
        </p:blipFill>
        <p:spPr>
          <a:xfrm>
            <a:off x="5377320" y="3768480"/>
            <a:ext cx="3600000" cy="82836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202;p30" descr=""/>
          <p:cNvPicPr/>
          <p:nvPr/>
        </p:nvPicPr>
        <p:blipFill>
          <a:blip r:embed="rId3"/>
          <a:stretch/>
        </p:blipFill>
        <p:spPr>
          <a:xfrm>
            <a:off x="7039080" y="414756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5742720" y="5396040"/>
            <a:ext cx="2742840" cy="8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we click on the div with id="inner"...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Behind the scenes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48000" y="1440000"/>
            <a:ext cx="7578360" cy="8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creates the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target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's"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propagation path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," or the list of its ancestors up to root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w3c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target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meaning the thing you clicked; not necessarily the element the event listener is attached to)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Google Shape;210;p31" descr=""/>
          <p:cNvPicPr/>
          <p:nvPr/>
        </p:nvPicPr>
        <p:blipFill>
          <a:blip r:embed="rId2"/>
          <a:stretch/>
        </p:blipFill>
        <p:spPr>
          <a:xfrm>
            <a:off x="4572000" y="3054960"/>
            <a:ext cx="4212000" cy="306504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2173680" y="540000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ffc2cc">
              <a:alpha val="7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7"/>
          <p:cNvSpPr/>
          <p:nvPr/>
        </p:nvSpPr>
        <p:spPr>
          <a:xfrm>
            <a:off x="1559160" y="3744000"/>
            <a:ext cx="96084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8"/>
          <p:cNvSpPr/>
          <p:nvPr/>
        </p:nvSpPr>
        <p:spPr>
          <a:xfrm>
            <a:off x="1509120" y="452628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9"/>
          <p:cNvSpPr/>
          <p:nvPr/>
        </p:nvSpPr>
        <p:spPr>
          <a:xfrm>
            <a:off x="1311120" y="334404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0"/>
          <p:cNvSpPr/>
          <p:nvPr/>
        </p:nvSpPr>
        <p:spPr>
          <a:xfrm>
            <a:off x="2232000" y="4248000"/>
            <a:ext cx="288000" cy="27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1"/>
          <p:cNvSpPr/>
          <p:nvPr/>
        </p:nvSpPr>
        <p:spPr>
          <a:xfrm>
            <a:off x="3024000" y="499320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"Capture phase"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932760" y="1349280"/>
            <a:ext cx="757836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browser begins at the top of the propagation path and invokes any event listeners that have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capture="true"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in path order until it gets to the target. This is the "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capture phase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w3c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1296000" y="3754800"/>
            <a:ext cx="86400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509120" y="452628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2173680" y="546120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ffc2cc">
              <a:alpha val="70000"/>
            </a:srgbClr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7"/>
          <p:cNvSpPr/>
          <p:nvPr/>
        </p:nvSpPr>
        <p:spPr>
          <a:xfrm>
            <a:off x="1311120" y="334404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8"/>
          <p:cNvSpPr/>
          <p:nvPr/>
        </p:nvSpPr>
        <p:spPr>
          <a:xfrm>
            <a:off x="2143440" y="4176000"/>
            <a:ext cx="376560" cy="35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Google Shape;210;p31" descr=""/>
          <p:cNvPicPr/>
          <p:nvPr/>
        </p:nvPicPr>
        <p:blipFill>
          <a:blip r:embed="rId2"/>
          <a:stretch/>
        </p:blipFill>
        <p:spPr>
          <a:xfrm>
            <a:off x="4572000" y="3054960"/>
            <a:ext cx="4212000" cy="306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"Target phase"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82640" y="1645560"/>
            <a:ext cx="757836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the browser invokes any event listener that was set on the target itself. This is the "target phase"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w3c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2173680" y="546120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7"/>
          <p:cNvSpPr/>
          <p:nvPr/>
        </p:nvSpPr>
        <p:spPr>
          <a:xfrm>
            <a:off x="1267200" y="3754800"/>
            <a:ext cx="88884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8"/>
          <p:cNvSpPr/>
          <p:nvPr/>
        </p:nvSpPr>
        <p:spPr>
          <a:xfrm>
            <a:off x="1509120" y="452628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9"/>
          <p:cNvSpPr/>
          <p:nvPr/>
        </p:nvSpPr>
        <p:spPr>
          <a:xfrm>
            <a:off x="1311120" y="334404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0"/>
          <p:cNvSpPr/>
          <p:nvPr/>
        </p:nvSpPr>
        <p:spPr>
          <a:xfrm>
            <a:off x="2160000" y="411588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1"/>
          <p:cNvSpPr/>
          <p:nvPr/>
        </p:nvSpPr>
        <p:spPr>
          <a:xfrm>
            <a:off x="3105000" y="497376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da32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Google Shape;210;p31" descr=""/>
          <p:cNvPicPr/>
          <p:nvPr/>
        </p:nvPicPr>
        <p:blipFill>
          <a:blip r:embed="rId2"/>
          <a:stretch/>
        </p:blipFill>
        <p:spPr>
          <a:xfrm>
            <a:off x="4572000" y="3054960"/>
            <a:ext cx="4212000" cy="306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Today's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Today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JS Events, again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Finish Tic-Tac-Toe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DOM revisited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Hacks and mischief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Next (probably)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Animations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Mobile events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Next Next (probably)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Classes and objects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keyword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bind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"Bubble phase"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792000" y="1397520"/>
            <a:ext cx="757836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the event type has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bubbles=true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(see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click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e.g.) the browser goes back up the propagation path in reverse order and invokes any event listener that wasn't supposed to fire on capture. This is the "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bubble phase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w3c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2173680" y="546120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542520" y="298440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1080000" y="3754440"/>
            <a:ext cx="86400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>
            <a:off x="1509120" y="452628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>
            <a:off x="1311120" y="334404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0"/>
          <p:cNvSpPr/>
          <p:nvPr/>
        </p:nvSpPr>
        <p:spPr>
          <a:xfrm>
            <a:off x="1944000" y="4221360"/>
            <a:ext cx="32832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1"/>
          <p:cNvSpPr/>
          <p:nvPr/>
        </p:nvSpPr>
        <p:spPr>
          <a:xfrm>
            <a:off x="3105000" y="497376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da32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2"/>
          <p:cNvSpPr/>
          <p:nvPr/>
        </p:nvSpPr>
        <p:spPr>
          <a:xfrm>
            <a:off x="864000" y="3451320"/>
            <a:ext cx="36252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3"/>
          <p:cNvSpPr/>
          <p:nvPr/>
        </p:nvSpPr>
        <p:spPr>
          <a:xfrm>
            <a:off x="1440000" y="4221360"/>
            <a:ext cx="29880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4"/>
          <p:cNvSpPr/>
          <p:nvPr/>
        </p:nvSpPr>
        <p:spPr>
          <a:xfrm>
            <a:off x="2571480" y="497376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Google Shape;210;p31" descr=""/>
          <p:cNvPicPr/>
          <p:nvPr/>
        </p:nvPicPr>
        <p:blipFill>
          <a:blip r:embed="rId3"/>
          <a:stretch/>
        </p:blipFill>
        <p:spPr>
          <a:xfrm>
            <a:off x="4572000" y="3054960"/>
            <a:ext cx="4212000" cy="306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stopPropagation()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782640" y="1645560"/>
            <a:ext cx="757836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Therefore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stopPropagation()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actually stops the rest of the 3-phase dispatch from executing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164400" y="561384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1533240" y="313668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1533240" y="313668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1533240" y="313668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2045520" y="3907080"/>
            <a:ext cx="76824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2499480" y="467856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9"/>
          <p:cNvSpPr/>
          <p:nvPr/>
        </p:nvSpPr>
        <p:spPr>
          <a:xfrm>
            <a:off x="2301840" y="349632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0"/>
          <p:cNvSpPr/>
          <p:nvPr/>
        </p:nvSpPr>
        <p:spPr>
          <a:xfrm>
            <a:off x="2814120" y="4268160"/>
            <a:ext cx="44856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1"/>
          <p:cNvSpPr/>
          <p:nvPr/>
        </p:nvSpPr>
        <p:spPr>
          <a:xfrm>
            <a:off x="4095720" y="512640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da32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2"/>
          <p:cNvSpPr/>
          <p:nvPr/>
        </p:nvSpPr>
        <p:spPr>
          <a:xfrm>
            <a:off x="1944000" y="3603600"/>
            <a:ext cx="27288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3"/>
          <p:cNvSpPr/>
          <p:nvPr/>
        </p:nvSpPr>
        <p:spPr>
          <a:xfrm>
            <a:off x="2520000" y="4374000"/>
            <a:ext cx="20952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4"/>
          <p:cNvSpPr/>
          <p:nvPr/>
        </p:nvSpPr>
        <p:spPr>
          <a:xfrm>
            <a:off x="3562200" y="512640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In Practice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Don't worry about: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never need to use capture order - you can always use bubbling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don't really need to know how the browser goes through "capture phase", "target phase", then "bubble phase"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 worry about: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do need to understand bubbling, though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stopPropagation()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also comes in handy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Case Study: Tic-Tac-Toe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Tic Tac Toe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Google Shape;213;p37" descr=""/>
          <p:cNvPicPr/>
          <p:nvPr/>
        </p:nvPicPr>
        <p:blipFill>
          <a:blip r:embed="rId1"/>
          <a:stretch/>
        </p:blipFill>
        <p:spPr>
          <a:xfrm>
            <a:off x="2504160" y="2334240"/>
            <a:ext cx="4135320" cy="42732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782640" y="1593720"/>
            <a:ext cx="7341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try to implement a game of Tic-Tac-Toe.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finished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Tic Tac Toe plan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82640" y="1593720"/>
            <a:ext cx="7341120" cy="351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time we click on an empty space, change the empty space in an "X" by adding an image of an "x" into the empty </a:t>
            </a: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&lt;div&gt;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After our turn, the computer puts an "O" in a random empty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there are 3 Xs or 3 Os in a row, declare a winner: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We need to understand where the clicked element is logically positioned in the game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81560" y="52300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Step 2 complete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Distinguishing boxes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5672880" y="3004200"/>
            <a:ext cx="2986560" cy="25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 click event fires, how do we know where in the board the event's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currentTarget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positioned?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Google Shape;317;p40" descr=""/>
          <p:cNvPicPr/>
          <p:nvPr/>
        </p:nvPicPr>
        <p:blipFill>
          <a:blip r:embed="rId1"/>
          <a:stretch/>
        </p:blipFill>
        <p:spPr>
          <a:xfrm>
            <a:off x="936720" y="2063160"/>
            <a:ext cx="4135320" cy="4273200"/>
          </a:xfrm>
          <a:prstGeom prst="rect">
            <a:avLst/>
          </a:prstGeom>
          <a:ln>
            <a:noFill/>
          </a:ln>
        </p:spPr>
      </p:pic>
      <p:sp>
        <p:nvSpPr>
          <p:cNvPr id="337" name="CustomShape 3"/>
          <p:cNvSpPr/>
          <p:nvPr/>
        </p:nvSpPr>
        <p:spPr>
          <a:xfrm>
            <a:off x="2318760" y="3669840"/>
            <a:ext cx="116028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Distinguishing boxes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9" name="Google Shape;324;p41" descr=""/>
          <p:cNvPicPr/>
          <p:nvPr/>
        </p:nvPicPr>
        <p:blipFill>
          <a:blip r:embed="rId1"/>
          <a:stretch/>
        </p:blipFill>
        <p:spPr>
          <a:xfrm>
            <a:off x="782640" y="1683000"/>
            <a:ext cx="5852160" cy="171504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6064920" y="3697560"/>
            <a:ext cx="2986560" cy="25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same event handler is called for each element...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Google Shape;326;p41" descr=""/>
          <p:cNvPicPr/>
          <p:nvPr/>
        </p:nvPicPr>
        <p:blipFill>
          <a:blip r:embed="rId2"/>
          <a:stretch/>
        </p:blipFill>
        <p:spPr>
          <a:xfrm>
            <a:off x="782640" y="3517920"/>
            <a:ext cx="4920120" cy="277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Terrible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idea: 9 event handlers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Google Shape;332;p42" descr=""/>
          <p:cNvPicPr/>
          <p:nvPr/>
        </p:nvPicPr>
        <p:blipFill>
          <a:blip r:embed="rId1"/>
          <a:stretch/>
        </p:blipFill>
        <p:spPr>
          <a:xfrm>
            <a:off x="3686040" y="1738080"/>
            <a:ext cx="4922280" cy="288540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333;p42" descr=""/>
          <p:cNvPicPr/>
          <p:nvPr/>
        </p:nvPicPr>
        <p:blipFill>
          <a:blip r:embed="rId2"/>
          <a:stretch/>
        </p:blipFill>
        <p:spPr>
          <a:xfrm>
            <a:off x="3686040" y="4721400"/>
            <a:ext cx="5029200" cy="1117440"/>
          </a:xfrm>
          <a:prstGeom prst="rect">
            <a:avLst/>
          </a:prstGeom>
          <a:ln>
            <a:noFill/>
          </a:ln>
        </p:spPr>
      </p:pic>
      <p:pic>
        <p:nvPicPr>
          <p:cNvPr id="345" name="Google Shape;334;p42" descr=""/>
          <p:cNvPicPr/>
          <p:nvPr/>
        </p:nvPicPr>
        <p:blipFill>
          <a:blip r:embed="rId3"/>
          <a:stretch/>
        </p:blipFill>
        <p:spPr>
          <a:xfrm>
            <a:off x="194400" y="1835640"/>
            <a:ext cx="3381120" cy="46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Uniquely identifying items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Google Shape;340;p43" descr=""/>
          <p:cNvPicPr/>
          <p:nvPr/>
        </p:nvPicPr>
        <p:blipFill>
          <a:blip r:embed="rId1"/>
          <a:stretch/>
        </p:blipFill>
        <p:spPr>
          <a:xfrm>
            <a:off x="782640" y="1821600"/>
            <a:ext cx="3381120" cy="4623120"/>
          </a:xfrm>
          <a:prstGeom prst="rect">
            <a:avLst/>
          </a:prstGeom>
          <a:ln>
            <a:noFill/>
          </a:ln>
        </p:spPr>
      </p:pic>
      <p:sp>
        <p:nvSpPr>
          <p:cNvPr id="348" name="CustomShape 2"/>
          <p:cNvSpPr/>
          <p:nvPr/>
        </p:nvSpPr>
        <p:spPr>
          <a:xfrm>
            <a:off x="4779000" y="3004200"/>
            <a:ext cx="2986560" cy="25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But this idea of uniquely identifying squares is a good one!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JavaScript events in detail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648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Solution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Google Shape;350;p57" descr=""/>
          <p:cNvPicPr/>
          <p:nvPr/>
        </p:nvPicPr>
        <p:blipFill>
          <a:blip r:embed="rId1"/>
          <a:stretch/>
        </p:blipFill>
        <p:spPr>
          <a:xfrm>
            <a:off x="599400" y="1668240"/>
            <a:ext cx="7761600" cy="3471480"/>
          </a:xfrm>
          <a:prstGeom prst="rect">
            <a:avLst/>
          </a:prstGeom>
          <a:ln>
            <a:noFill/>
          </a:ln>
        </p:spPr>
      </p:pic>
      <p:sp>
        <p:nvSpPr>
          <p:cNvPr id="351" name="TextShape 2"/>
          <p:cNvSpPr txBox="1"/>
          <p:nvPr/>
        </p:nvSpPr>
        <p:spPr>
          <a:xfrm>
            <a:off x="782640" y="545040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 another state variable,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takenBoxes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that maps box number to who owns the box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712800" y="5643360"/>
            <a:ext cx="7578360" cy="1046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Update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takenBoxes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with the owner each time a space is assigned.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Google Shape;357;p58" descr=""/>
          <p:cNvPicPr/>
          <p:nvPr/>
        </p:nvPicPr>
        <p:blipFill>
          <a:blip r:embed="rId1"/>
          <a:stretch/>
        </p:blipFill>
        <p:spPr>
          <a:xfrm>
            <a:off x="887040" y="2026800"/>
            <a:ext cx="7230240" cy="3224520"/>
          </a:xfrm>
          <a:prstGeom prst="rect">
            <a:avLst/>
          </a:prstGeom>
          <a:ln>
            <a:noFill/>
          </a:ln>
        </p:spPr>
      </p:pic>
      <p:pic>
        <p:nvPicPr>
          <p:cNvPr id="354" name="Google Shape;358;p58" descr=""/>
          <p:cNvPicPr/>
          <p:nvPr/>
        </p:nvPicPr>
        <p:blipFill>
          <a:blip r:embed="rId2"/>
          <a:stretch/>
        </p:blipFill>
        <p:spPr>
          <a:xfrm>
            <a:off x="3880440" y="284760"/>
            <a:ext cx="5119560" cy="1427760"/>
          </a:xfrm>
          <a:prstGeom prst="rect">
            <a:avLst/>
          </a:prstGeom>
          <a:ln>
            <a:noFill/>
          </a:ln>
        </p:spPr>
      </p:pic>
      <p:pic>
        <p:nvPicPr>
          <p:cNvPr id="355" name="Google Shape;359;p58" descr=""/>
          <p:cNvPicPr/>
          <p:nvPr/>
        </p:nvPicPr>
        <p:blipFill>
          <a:blip r:embed="rId3"/>
          <a:stretch/>
        </p:blipFill>
        <p:spPr>
          <a:xfrm>
            <a:off x="60120" y="647280"/>
            <a:ext cx="3820320" cy="57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64;p59" descr=""/>
          <p:cNvPicPr/>
          <p:nvPr/>
        </p:nvPicPr>
        <p:blipFill>
          <a:blip r:embed="rId1"/>
          <a:stretch/>
        </p:blipFill>
        <p:spPr>
          <a:xfrm>
            <a:off x="69840" y="4350960"/>
            <a:ext cx="5376960" cy="222732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365;p59" descr=""/>
          <p:cNvPicPr/>
          <p:nvPr/>
        </p:nvPicPr>
        <p:blipFill>
          <a:blip r:embed="rId2"/>
          <a:stretch/>
        </p:blipFill>
        <p:spPr>
          <a:xfrm>
            <a:off x="152280" y="152280"/>
            <a:ext cx="5522760" cy="4093200"/>
          </a:xfrm>
          <a:prstGeom prst="rect">
            <a:avLst/>
          </a:prstGeom>
          <a:ln>
            <a:noFill/>
          </a:ln>
        </p:spPr>
      </p:pic>
      <p:sp>
        <p:nvSpPr>
          <p:cNvPr id="358" name="TextShape 1"/>
          <p:cNvSpPr txBox="1"/>
          <p:nvPr/>
        </p:nvSpPr>
        <p:spPr>
          <a:xfrm>
            <a:off x="5760000" y="2496240"/>
            <a:ext cx="3137040" cy="153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Find winner by checking rows, columns and diagonal spaces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575640" y="6007680"/>
            <a:ext cx="7992360" cy="80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Create a results div and add results to the div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Google Shape;372;p60" descr=""/>
          <p:cNvPicPr/>
          <p:nvPr/>
        </p:nvPicPr>
        <p:blipFill>
          <a:blip r:embed="rId2"/>
          <a:stretch/>
        </p:blipFill>
        <p:spPr>
          <a:xfrm>
            <a:off x="219240" y="1795320"/>
            <a:ext cx="6964560" cy="40284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361" name="Google Shape;373;p60" descr=""/>
          <p:cNvPicPr/>
          <p:nvPr/>
        </p:nvPicPr>
        <p:blipFill>
          <a:blip r:embed="rId3"/>
          <a:stretch/>
        </p:blipFill>
        <p:spPr>
          <a:xfrm>
            <a:off x="219240" y="335160"/>
            <a:ext cx="4226040" cy="12758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64800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Solution – Magic Number 15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5112000" y="1512000"/>
            <a:ext cx="3960000" cy="5178240"/>
          </a:xfrm>
          <a:prstGeom prst="rect">
            <a:avLst/>
          </a:prstGeom>
          <a:ln>
            <a:noFill/>
          </a:ln>
        </p:spPr>
      </p:pic>
      <p:sp>
        <p:nvSpPr>
          <p:cNvPr id="364" name="TextShape 2"/>
          <p:cNvSpPr txBox="1"/>
          <p:nvPr/>
        </p:nvSpPr>
        <p:spPr>
          <a:xfrm>
            <a:off x="1440000" y="5550120"/>
            <a:ext cx="244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2880000" y="2521440"/>
            <a:ext cx="2198160" cy="208692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4"/>
          <a:stretch/>
        </p:blipFill>
        <p:spPr>
          <a:xfrm>
            <a:off x="241200" y="1519200"/>
            <a:ext cx="2638800" cy="380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Attach "data" to divs?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4204080" y="1741680"/>
            <a:ext cx="447804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Wouldn't it be nicer if we could operate on numbers instead of string ids?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we can't have numeric IDs…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there some way to attach additional "data" to an element?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9" name="Google Shape;380;p61" descr=""/>
          <p:cNvPicPr/>
          <p:nvPr/>
        </p:nvPicPr>
        <p:blipFill>
          <a:blip r:embed="rId1"/>
          <a:stretch/>
        </p:blipFill>
        <p:spPr>
          <a:xfrm>
            <a:off x="501480" y="1560240"/>
            <a:ext cx="3381120" cy="46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557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Data attributes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assign special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data-* attributes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to HTML elements to give associate additional data with the element.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data-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your-name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="</a:t>
            </a:r>
            <a:r>
              <a:rPr b="1" i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Your Value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2" name="Google Shape;387;p62" descr=""/>
          <p:cNvPicPr/>
          <p:nvPr/>
        </p:nvPicPr>
        <p:blipFill>
          <a:blip r:embed="rId2"/>
          <a:srcRect l="21215" t="0" r="0" b="0"/>
          <a:stretch/>
        </p:blipFill>
        <p:spPr>
          <a:xfrm>
            <a:off x="933840" y="3372840"/>
            <a:ext cx="4106160" cy="289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Data attributes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782640" y="1560240"/>
            <a:ext cx="7578360" cy="121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access your custom-defined data attributes via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dataset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 on the DOM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Google Shape;394;p63" descr=""/>
          <p:cNvPicPr/>
          <p:nvPr/>
        </p:nvPicPr>
        <p:blipFill>
          <a:blip r:embed="rId1"/>
          <a:stretch/>
        </p:blipFill>
        <p:spPr>
          <a:xfrm>
            <a:off x="951120" y="2779560"/>
            <a:ext cx="6390720" cy="1727640"/>
          </a:xfrm>
          <a:prstGeom prst="rect">
            <a:avLst/>
          </a:prstGeom>
          <a:ln>
            <a:noFill/>
          </a:ln>
        </p:spPr>
      </p:pic>
      <p:sp>
        <p:nvSpPr>
          <p:cNvPr id="376" name="TextShape 3"/>
          <p:cNvSpPr txBox="1"/>
          <p:nvPr/>
        </p:nvSpPr>
        <p:spPr>
          <a:xfrm>
            <a:off x="386640" y="4812840"/>
            <a:ext cx="8370360" cy="121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Dash-separated words turn to camel case, e.g.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data-index-number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HTML is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dataset.indexNumber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Aside: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Data attributes are returned as strings, but you can cast them to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Number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via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parseInt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Data attributes in CSS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782640" y="1560240"/>
            <a:ext cx="7578360" cy="1218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also style data attributes in CSS: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[data-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]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[data-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='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value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']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[data-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variable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-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]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Google Shape;402;p64" descr=""/>
          <p:cNvPicPr/>
          <p:nvPr/>
        </p:nvPicPr>
        <p:blipFill>
          <a:blip r:embed="rId1"/>
          <a:stretch/>
        </p:blipFill>
        <p:spPr>
          <a:xfrm>
            <a:off x="858960" y="3672000"/>
            <a:ext cx="4179600" cy="25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408;p65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4339800" cy="533880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409;p65" descr=""/>
          <p:cNvPicPr/>
          <p:nvPr/>
        </p:nvPicPr>
        <p:blipFill>
          <a:blip r:embed="rId2"/>
          <a:srcRect l="0" t="46389" r="22192" b="42511"/>
          <a:stretch/>
        </p:blipFill>
        <p:spPr>
          <a:xfrm>
            <a:off x="152280" y="5725440"/>
            <a:ext cx="6912360" cy="831960"/>
          </a:xfrm>
          <a:prstGeom prst="rect">
            <a:avLst/>
          </a:prstGeom>
          <a:ln>
            <a:noFill/>
          </a:ln>
        </p:spPr>
      </p:pic>
      <p:sp>
        <p:nvSpPr>
          <p:cNvPr id="382" name="TextShape 1"/>
          <p:cNvSpPr txBox="1"/>
          <p:nvPr/>
        </p:nvSpPr>
        <p:spPr>
          <a:xfrm>
            <a:off x="5040000" y="2304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Final Solution Codepen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782640" y="1560240"/>
            <a:ext cx="7578360" cy="103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you put a "click" event listener on an element, what happens if the user clicks a 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child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that element?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Google Shape;80;p17" descr=""/>
          <p:cNvPicPr/>
          <p:nvPr/>
        </p:nvPicPr>
        <p:blipFill>
          <a:blip r:embed="rId1"/>
          <a:srcRect l="0" t="0" r="11004" b="0"/>
          <a:stretch/>
        </p:blipFill>
        <p:spPr>
          <a:xfrm>
            <a:off x="225000" y="2868120"/>
            <a:ext cx="8594640" cy="1172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94" name="Google Shape;81;p17" descr=""/>
          <p:cNvPicPr/>
          <p:nvPr/>
        </p:nvPicPr>
        <p:blipFill>
          <a:blip r:embed="rId2"/>
          <a:stretch/>
        </p:blipFill>
        <p:spPr>
          <a:xfrm>
            <a:off x="225000" y="5504760"/>
            <a:ext cx="8770320" cy="919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95" name="Google Shape;82;p17" descr=""/>
          <p:cNvPicPr/>
          <p:nvPr/>
        </p:nvPicPr>
        <p:blipFill>
          <a:blip r:embed="rId3"/>
          <a:stretch/>
        </p:blipFill>
        <p:spPr>
          <a:xfrm>
            <a:off x="225000" y="4217040"/>
            <a:ext cx="7732800" cy="1110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Understanding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782640" y="1618200"/>
            <a:ext cx="7578360" cy="12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the DOM is a tree composed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Does that mean a Node in the DOM has child pointers like the trees?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Google Shape;421;p67" descr=""/>
          <p:cNvPicPr/>
          <p:nvPr/>
        </p:nvPicPr>
        <p:blipFill>
          <a:blip r:embed="rId2"/>
          <a:stretch/>
        </p:blipFill>
        <p:spPr>
          <a:xfrm>
            <a:off x="2352960" y="3830400"/>
            <a:ext cx="4248360" cy="252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DOM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782640" y="1618200"/>
            <a:ext cx="7578360" cy="12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the DOM is a tree composed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Does that mean a Node in the DOM has child pointers like the trees?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Google Shape;421;p67" descr=""/>
          <p:cNvPicPr/>
          <p:nvPr/>
        </p:nvPicPr>
        <p:blipFill>
          <a:blip r:embed="rId2"/>
          <a:stretch/>
        </p:blipFill>
        <p:spPr>
          <a:xfrm>
            <a:off x="2352960" y="3830400"/>
            <a:ext cx="4248360" cy="252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576000" y="316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Node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properties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1" name="Table 2"/>
          <p:cNvGraphicFramePr/>
          <p:nvPr/>
        </p:nvGraphicFramePr>
        <p:xfrm>
          <a:off x="375120" y="1652400"/>
          <a:ext cx="8511840" cy="2118600"/>
        </p:xfrm>
        <a:graphic>
          <a:graphicData uri="http://schemas.openxmlformats.org/drawingml/2006/table">
            <a:tbl>
              <a:tblPr/>
              <a:tblGrid>
                <a:gridCol w="2322000"/>
                <a:gridCol w="619020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Property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813240">
                <a:tc>
                  <a:txBody>
                    <a:bodyPr lIns="28440" rIns="28440" tIns="28440" bIns="28440" anchor="ctr"/>
                    <a:p>
                      <a:pPr algn="ctr"/>
                      <a:r>
                        <a:rPr b="0" lang="en-US" sz="2400" spc="-1" strike="noStrike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textContent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The text content of a node and its descendants.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
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(This property is writeable)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</a:tr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childNodes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An array of this node's children (empty if a leaf)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43434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parentNode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A reference to this node's parent Node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2" name="TextShape 3"/>
          <p:cNvSpPr txBox="1"/>
          <p:nvPr/>
        </p:nvSpPr>
        <p:spPr>
          <a:xfrm>
            <a:off x="405000" y="40838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4325760" y="4190040"/>
            <a:ext cx="4385520" cy="25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What's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parentNode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parentNode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782640" y="36500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Google Shape;443;p70" descr=""/>
          <p:cNvPicPr/>
          <p:nvPr/>
        </p:nvPicPr>
        <p:blipFill>
          <a:blip r:embed="rId1"/>
          <a:stretch/>
        </p:blipFill>
        <p:spPr>
          <a:xfrm>
            <a:off x="782640" y="1745280"/>
            <a:ext cx="5981400" cy="1542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397" name="CustomShape 3"/>
          <p:cNvSpPr/>
          <p:nvPr/>
        </p:nvSpPr>
        <p:spPr>
          <a:xfrm>
            <a:off x="4694760" y="3923280"/>
            <a:ext cx="3873240" cy="25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parentNode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are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childNodes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of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childNodes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399" name="Google Shape;450;p71" descr=""/>
          <p:cNvPicPr/>
          <p:nvPr/>
        </p:nvPicPr>
        <p:blipFill>
          <a:blip r:embed="rId1"/>
          <a:stretch/>
        </p:blipFill>
        <p:spPr>
          <a:xfrm>
            <a:off x="565920" y="1680840"/>
            <a:ext cx="6248160" cy="232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00" name="TextShape 2"/>
          <p:cNvSpPr txBox="1"/>
          <p:nvPr/>
        </p:nvSpPr>
        <p:spPr>
          <a:xfrm>
            <a:off x="554040" y="410400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6050880" y="2202120"/>
            <a:ext cx="3831120" cy="128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5034240" y="4418280"/>
            <a:ext cx="3479040" cy="17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Why does </a:t>
            </a:r>
            <a:r>
              <a:rPr b="0" lang="en-US" sz="2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section</a:t>
            </a:r>
            <a:r>
              <a:rPr b="0" lang="en-US" sz="2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have 5 children, not 2?!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TextNode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782640" y="1560240"/>
            <a:ext cx="75783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addition to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nodes, the DOM also contains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nodes. All text present in the HTML,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including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whitespace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is contained in a text node: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782640" y="30974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TextNode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782640" y="1560240"/>
            <a:ext cx="7578360" cy="107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addition to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nodes, the DOM also contains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nodes. All text present in the HTML,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including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whitespace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is contained in a text node: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782640" y="3097440"/>
            <a:ext cx="4171680" cy="262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&lt;h1&gt;My favorites&lt;/h1&gt;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&lt;p&gt;Strawberries&lt;/p&gt;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&lt;p&gt;Chocolate&lt;/p&gt;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	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&lt;/section&gt;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&lt;/body&gt;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DOM and Text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DOM is composed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1"/>
              </a:rPr>
              <a:t>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s, and there are several subtypes of 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2"/>
              </a:rPr>
              <a:t>Node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3"/>
              </a:rPr>
              <a:t>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HTML (or SVG) elements in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4"/>
              </a:rPr>
              <a:t>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Text content in the DOM, including whitespace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5"/>
              </a:rPr>
              <a:t>Text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nodes cannot contain children (are always leafs)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6"/>
              </a:rPr>
              <a:t>Comment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HTML comments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7"/>
              </a:rPr>
              <a:t>more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type of a node is stored in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  <a:hlinkClick r:id="rId8"/>
              </a:rPr>
              <a:t>nodeType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property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Traversing the DOM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How would we print out all nodes in the DOM?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782640" y="1560240"/>
            <a:ext cx="7578360" cy="103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Example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If you click on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&lt;img&gt;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will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toggleVisibility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function fire?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Google Shape;89;p18" descr=""/>
          <p:cNvPicPr/>
          <p:nvPr/>
        </p:nvPicPr>
        <p:blipFill>
          <a:blip r:embed="rId2"/>
          <a:srcRect l="0" t="0" r="11004" b="0"/>
          <a:stretch/>
        </p:blipFill>
        <p:spPr>
          <a:xfrm>
            <a:off x="225000" y="2868120"/>
            <a:ext cx="8594640" cy="1172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99" name="Google Shape;90;p18" descr=""/>
          <p:cNvPicPr/>
          <p:nvPr/>
        </p:nvPicPr>
        <p:blipFill>
          <a:blip r:embed="rId3"/>
          <a:stretch/>
        </p:blipFill>
        <p:spPr>
          <a:xfrm>
            <a:off x="225000" y="5504760"/>
            <a:ext cx="8770320" cy="919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00" name="Google Shape;91;p18" descr=""/>
          <p:cNvPicPr/>
          <p:nvPr/>
        </p:nvPicPr>
        <p:blipFill>
          <a:blip r:embed="rId4"/>
          <a:stretch/>
        </p:blipFill>
        <p:spPr>
          <a:xfrm>
            <a:off x="225000" y="4217040"/>
            <a:ext cx="7732800" cy="11106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What's the point?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 we have document.querySelector that lets us get elements in the DOM…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if we can change the HTML as necessary to add classes/ids/elements/etc to select the right things…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Q: When would we ever want to traverse the DOM?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Browser extensions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16" name="Google Shape;511;p66" descr=""/>
          <p:cNvPicPr/>
          <p:nvPr/>
        </p:nvPicPr>
        <p:blipFill>
          <a:blip r:embed="rId1"/>
          <a:stretch/>
        </p:blipFill>
        <p:spPr>
          <a:xfrm>
            <a:off x="864000" y="2880000"/>
            <a:ext cx="5760000" cy="360720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417" name="TextShape 2"/>
          <p:cNvSpPr txBox="1"/>
          <p:nvPr/>
        </p:nvSpPr>
        <p:spPr>
          <a:xfrm>
            <a:off x="792000" y="1440000"/>
            <a:ext cx="7578360" cy="1550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Add-on that extends the functionality of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piece of JavaScript that is injected into the webpage before or after it has loaded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6624000" y="3816000"/>
            <a:ext cx="96624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Google Shape;515;p66" descr=""/>
          <p:cNvPicPr/>
          <p:nvPr/>
        </p:nvPicPr>
        <p:blipFill>
          <a:blip r:embed="rId2"/>
          <a:stretch/>
        </p:blipFill>
        <p:spPr>
          <a:xfrm>
            <a:off x="7488000" y="3816000"/>
            <a:ext cx="1388160" cy="138816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3"/>
          <a:stretch/>
        </p:blipFill>
        <p:spPr>
          <a:xfrm>
            <a:off x="917280" y="3355920"/>
            <a:ext cx="5634720" cy="298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Content scripts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782640" y="1560240"/>
            <a:ext cx="7578360" cy="1550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type of extension that runs in the context of a web browser, meaning it can access the DOM of the page on which it's loaded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Concept is the same in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Chrome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Firefox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probably other browsers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Usually composed of: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manifest.json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Contains title, settings, etc for the 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marL="457200" indent="-3679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page.js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extension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using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content script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HW2, Part 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manifest.json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893160" y="1575720"/>
            <a:ext cx="5172120" cy="497232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"name": "Empty Chrome Extension",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"version": "1.0",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"description": "",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"content_scripts": [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"matches": ["&lt;all_urls&gt;"],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"js": ["page.js"]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],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"icons":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"16": "pizza.png",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"48": "pizza.png",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"128": "pizza.png"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"manifest_version":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page.js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26" name="Google Shape;533;p69" descr=""/>
          <p:cNvPicPr/>
          <p:nvPr/>
        </p:nvPicPr>
        <p:blipFill>
          <a:blip r:embed="rId1"/>
          <a:stretch/>
        </p:blipFill>
        <p:spPr>
          <a:xfrm>
            <a:off x="152280" y="1763640"/>
            <a:ext cx="8838720" cy="42980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Result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782640" y="1560240"/>
            <a:ext cx="7578360" cy="1176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this extension is loaded, the console message appears in the Web Inspector for every page: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29" name="Google Shape;540;p70" descr=""/>
          <p:cNvPicPr/>
          <p:nvPr/>
        </p:nvPicPr>
        <p:blipFill>
          <a:blip r:embed="rId1"/>
          <a:srcRect l="0" t="23913" r="0" b="0"/>
          <a:stretch/>
        </p:blipFill>
        <p:spPr>
          <a:xfrm>
            <a:off x="463320" y="2970000"/>
            <a:ext cx="8083800" cy="32187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490320" y="600120"/>
            <a:ext cx="6367320" cy="545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Hacks and Mischief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Example: Egghead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Dan Abromov's Redux videos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Google Shape;552;p72" descr=""/>
          <p:cNvPicPr/>
          <p:nvPr/>
        </p:nvPicPr>
        <p:blipFill>
          <a:blip r:embed="rId2"/>
          <a:stretch/>
        </p:blipFill>
        <p:spPr>
          <a:xfrm>
            <a:off x="2333520" y="2406600"/>
            <a:ext cx="4476240" cy="2285640"/>
          </a:xfrm>
          <a:prstGeom prst="rect">
            <a:avLst/>
          </a:prstGeom>
          <a:ln>
            <a:noFill/>
          </a:ln>
        </p:spPr>
      </p:pic>
      <p:pic>
        <p:nvPicPr>
          <p:cNvPr id="434" name="Google Shape;553;p72" descr=""/>
          <p:cNvPicPr/>
          <p:nvPr/>
        </p:nvPicPr>
        <p:blipFill>
          <a:blip r:embed="rId3"/>
          <a:stretch/>
        </p:blipFill>
        <p:spPr>
          <a:xfrm>
            <a:off x="2333520" y="4774320"/>
            <a:ext cx="4245840" cy="194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Egghead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36" name="Google Shape;559;p73" descr=""/>
          <p:cNvPicPr/>
          <p:nvPr/>
        </p:nvPicPr>
        <p:blipFill>
          <a:blip r:embed="rId1"/>
          <a:stretch/>
        </p:blipFill>
        <p:spPr>
          <a:xfrm>
            <a:off x="89280" y="1584000"/>
            <a:ext cx="8838720" cy="28231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37" name="TextShape 2"/>
          <p:cNvSpPr txBox="1"/>
          <p:nvPr/>
        </p:nvSpPr>
        <p:spPr>
          <a:xfrm>
            <a:off x="576000" y="4843800"/>
            <a:ext cx="7860240" cy="1276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can access the DOM via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querySelector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 the Web Inspector. Useful for debugging, and for speeding up videos.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MDN for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playbackRate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Quora signin wall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https://www.quora.com/Why-is-learning-JavaScript-so-hard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Google Shape;567;p74" descr=""/>
          <p:cNvPicPr/>
          <p:nvPr/>
        </p:nvPicPr>
        <p:blipFill>
          <a:blip r:embed="rId2"/>
          <a:stretch/>
        </p:blipFill>
        <p:spPr>
          <a:xfrm>
            <a:off x="2265480" y="2713680"/>
            <a:ext cx="4612680" cy="360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82640" y="1560240"/>
            <a:ext cx="7578360" cy="10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 click event set on an element will fire if you click on a child of that element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Google Shape;98;p19" descr=""/>
          <p:cNvPicPr/>
          <p:nvPr/>
        </p:nvPicPr>
        <p:blipFill>
          <a:blip r:embed="rId1"/>
          <a:stretch/>
        </p:blipFill>
        <p:spPr>
          <a:xfrm>
            <a:off x="3777840" y="3035520"/>
            <a:ext cx="4824000" cy="505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04" name="Google Shape;99;p19" descr=""/>
          <p:cNvPicPr/>
          <p:nvPr/>
        </p:nvPicPr>
        <p:blipFill>
          <a:blip r:embed="rId2"/>
          <a:stretch/>
        </p:blipFill>
        <p:spPr>
          <a:xfrm>
            <a:off x="4099680" y="3047400"/>
            <a:ext cx="763200" cy="76320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100;p19" descr=""/>
          <p:cNvPicPr/>
          <p:nvPr/>
        </p:nvPicPr>
        <p:blipFill>
          <a:blip r:embed="rId3"/>
          <a:srcRect l="0" t="0" r="11004" b="0"/>
          <a:stretch/>
        </p:blipFill>
        <p:spPr>
          <a:xfrm>
            <a:off x="3746160" y="4608000"/>
            <a:ext cx="4749840" cy="648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06" name="CustomShape 3"/>
          <p:cNvSpPr/>
          <p:nvPr/>
        </p:nvSpPr>
        <p:spPr>
          <a:xfrm>
            <a:off x="782640" y="3047400"/>
            <a:ext cx="2727720" cy="26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If you put a click event listener on the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and the user clicks on the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img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inside that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div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then the event listener will still fire.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CodePen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572;p75" descr=""/>
          <p:cNvPicPr/>
          <p:nvPr/>
        </p:nvPicPr>
        <p:blipFill>
          <a:blip r:embed="rId1"/>
          <a:stretch/>
        </p:blipFill>
        <p:spPr>
          <a:xfrm>
            <a:off x="576000" y="720000"/>
            <a:ext cx="7958880" cy="53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577;p76" descr=""/>
          <p:cNvPicPr/>
          <p:nvPr/>
        </p:nvPicPr>
        <p:blipFill>
          <a:blip r:embed="rId1"/>
          <a:stretch/>
        </p:blipFill>
        <p:spPr>
          <a:xfrm>
            <a:off x="152280" y="435960"/>
            <a:ext cx="8838720" cy="1475280"/>
          </a:xfrm>
          <a:prstGeom prst="rect">
            <a:avLst/>
          </a:prstGeom>
          <a:ln>
            <a:noFill/>
          </a:ln>
        </p:spPr>
      </p:pic>
      <p:pic>
        <p:nvPicPr>
          <p:cNvPr id="443" name="Google Shape;578;p76" descr=""/>
          <p:cNvPicPr/>
          <p:nvPr/>
        </p:nvPicPr>
        <p:blipFill>
          <a:blip r:embed="rId2"/>
          <a:stretch/>
        </p:blipFill>
        <p:spPr>
          <a:xfrm>
            <a:off x="152280" y="2264400"/>
            <a:ext cx="8838720" cy="423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Quora Chrome Extension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782640" y="1560240"/>
            <a:ext cx="7578360" cy="60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make a Chrome extension to automate this: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46" name="Google Shape;585;p77" descr=""/>
          <p:cNvPicPr/>
          <p:nvPr/>
        </p:nvPicPr>
        <p:blipFill>
          <a:blip r:embed="rId1"/>
          <a:stretch/>
        </p:blipFill>
        <p:spPr>
          <a:xfrm>
            <a:off x="152280" y="4371840"/>
            <a:ext cx="8838720" cy="151776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47" name="TextShape 3"/>
          <p:cNvSpPr txBox="1"/>
          <p:nvPr/>
        </p:nvSpPr>
        <p:spPr>
          <a:xfrm>
            <a:off x="96840" y="3769920"/>
            <a:ext cx="7578360" cy="60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page.js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8" name="Google Shape;587;p77" descr=""/>
          <p:cNvPicPr/>
          <p:nvPr/>
        </p:nvPicPr>
        <p:blipFill>
          <a:blip r:embed="rId2"/>
          <a:srcRect l="7975" t="31272" r="0" b="28305"/>
          <a:stretch/>
        </p:blipFill>
        <p:spPr>
          <a:xfrm>
            <a:off x="152280" y="2772720"/>
            <a:ext cx="4425480" cy="7632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449" name="TextShape 4"/>
          <p:cNvSpPr txBox="1"/>
          <p:nvPr/>
        </p:nvSpPr>
        <p:spPr>
          <a:xfrm>
            <a:off x="96840" y="2246040"/>
            <a:ext cx="7578360" cy="60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manifest.json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Aside: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attribute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HTMLElement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also has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that lets you set a style directly on the element: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nagScreen.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.display = 'none';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Generally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should not use this property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as adding and removing classes via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classList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better way to change the style of an element via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(But for extensions/hacking,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4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can be useful!)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782640" y="36216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Adblock block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53" name="Google Shape;600;p79" descr=""/>
          <p:cNvPicPr/>
          <p:nvPr/>
        </p:nvPicPr>
        <p:blipFill>
          <a:blip r:embed="rId1"/>
          <a:stretch/>
        </p:blipFill>
        <p:spPr>
          <a:xfrm>
            <a:off x="1080000" y="2602800"/>
            <a:ext cx="6825960" cy="4255200"/>
          </a:xfrm>
          <a:prstGeom prst="rect">
            <a:avLst/>
          </a:prstGeom>
          <a:ln>
            <a:noFill/>
          </a:ln>
        </p:spPr>
      </p:pic>
      <p:sp>
        <p:nvSpPr>
          <p:cNvPr id="45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http://www.ondemandkorea.com/kpop-star-season-6-seoul-qualifier.html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606;p80" descr=""/>
          <p:cNvPicPr/>
          <p:nvPr/>
        </p:nvPicPr>
        <p:blipFill>
          <a:blip r:embed="rId1"/>
          <a:stretch/>
        </p:blipFill>
        <p:spPr>
          <a:xfrm>
            <a:off x="152280" y="1055160"/>
            <a:ext cx="8838720" cy="4747680"/>
          </a:xfrm>
          <a:prstGeom prst="rect">
            <a:avLst/>
          </a:prstGeom>
          <a:ln>
            <a:noFill/>
          </a:ln>
        </p:spPr>
      </p:pic>
      <p:sp>
        <p:nvSpPr>
          <p:cNvPr id="456" name="TextShape 1"/>
          <p:cNvSpPr txBox="1"/>
          <p:nvPr/>
        </p:nvSpPr>
        <p:spPr>
          <a:xfrm>
            <a:off x="782640" y="275400"/>
            <a:ext cx="7578360" cy="60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View-source, search for "adblock"...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Lol global scope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782640" y="1647360"/>
            <a:ext cx="7578360" cy="4905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jwplayer().on('adBlock', function(event)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jwplayer().remove();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$("#odk_player").html(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'&lt;a id="adblock_signup_in_player" href="https://www.ondemandkorea.com/odk-plus-benefits" target="_blank" style="position: absolute;margin-top: 291px;margin-left: 262px;width: 406px;height: 38px;"&gt;&lt;/a&gt;&lt;a href="http://www.ondemandkorea.com/blog/?p=2085" target="_blank" style="position: absolute;margin-top: 341px;margin-left: 497px;width: 172px;height: 20px;"&gt;&lt;/a&gt;&lt;img src="http://www.ondemandkorea.com/images/player_adblock_0_en.jpg"&gt;'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Note that this is using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jQuery library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jQuery 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60" name="Google Shape;620;p82" descr=""/>
          <p:cNvPicPr/>
          <p:nvPr/>
        </p:nvPicPr>
        <p:blipFill>
          <a:blip r:embed="rId1"/>
          <a:stretch/>
        </p:blipFill>
        <p:spPr>
          <a:xfrm>
            <a:off x="0" y="1887480"/>
            <a:ext cx="9143640" cy="2504520"/>
          </a:xfrm>
          <a:prstGeom prst="rect">
            <a:avLst/>
          </a:prstGeom>
          <a:ln>
            <a:noFill/>
          </a:ln>
        </p:spPr>
      </p:pic>
      <p:sp>
        <p:nvSpPr>
          <p:cNvPr id="461" name="TextShape 2"/>
          <p:cNvSpPr txBox="1"/>
          <p:nvPr/>
        </p:nvSpPr>
        <p:spPr>
          <a:xfrm>
            <a:off x="782640" y="5330160"/>
            <a:ext cx="7578360" cy="100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see that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.on()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essentially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addEventListener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jQuery off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782640" y="4925160"/>
            <a:ext cx="7578360" cy="100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.off()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is essentially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removeEventListener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64" name="Google Shape;628;p83" descr=""/>
          <p:cNvPicPr/>
          <p:nvPr/>
        </p:nvPicPr>
        <p:blipFill>
          <a:blip r:embed="rId1"/>
          <a:stretch/>
        </p:blipFill>
        <p:spPr>
          <a:xfrm>
            <a:off x="1440000" y="1872000"/>
            <a:ext cx="5769000" cy="253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Lol global scope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782640" y="1680120"/>
            <a:ext cx="7578360" cy="135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if we try this...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67" name="Google Shape;635;p84" descr=""/>
          <p:cNvPicPr/>
          <p:nvPr/>
        </p:nvPicPr>
        <p:blipFill>
          <a:blip r:embed="rId1"/>
          <a:stretch/>
        </p:blipFill>
        <p:spPr>
          <a:xfrm>
            <a:off x="0" y="2811600"/>
            <a:ext cx="9143640" cy="201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Event.currentTarget vs target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Google Shape;107;p20" descr=""/>
          <p:cNvPicPr/>
          <p:nvPr/>
        </p:nvPicPr>
        <p:blipFill>
          <a:blip r:embed="rId1"/>
          <a:stretch/>
        </p:blipFill>
        <p:spPr>
          <a:xfrm>
            <a:off x="144000" y="1467360"/>
            <a:ext cx="8838720" cy="148464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485640" y="3024000"/>
            <a:ext cx="7578360" cy="26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access either the element clicked or the element to which the event listener was attached: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target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element that was clicked / "dispatched the event" (might be a child of the target)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currentTarget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element that the original event handler was attached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Aside: inline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put JavaScript directly in your HTML by adding it to the body of a &lt;script&gt; tag: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console.log('hello');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&lt;/script&gt;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Generally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should not use do 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as it's a violation of Separation of Concerns, mixing behavior (JS) in content (HTML)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(But for extensions/hacking, adding JavaScript directly in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tag can be useful!)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Success!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驛微米黑"/>
            </a:endParaRPr>
          </a:p>
        </p:txBody>
      </p:sp>
      <p:pic>
        <p:nvPicPr>
          <p:cNvPr id="471" name="Google Shape;647;p86" descr=""/>
          <p:cNvPicPr/>
          <p:nvPr/>
        </p:nvPicPr>
        <p:blipFill>
          <a:blip r:embed="rId1"/>
          <a:stretch/>
        </p:blipFill>
        <p:spPr>
          <a:xfrm>
            <a:off x="1025280" y="1911960"/>
            <a:ext cx="7093080" cy="444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Multiple event listeners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629640" y="1440000"/>
            <a:ext cx="7578360" cy="196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What if you have event listeners set on both an element and a child of that element?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Do both fire?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Which fires first?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Google Shape;121;p22" descr=""/>
          <p:cNvPicPr/>
          <p:nvPr/>
        </p:nvPicPr>
        <p:blipFill>
          <a:blip r:embed="rId1"/>
          <a:srcRect l="0" t="0" r="16695" b="0"/>
          <a:stretch/>
        </p:blipFill>
        <p:spPr>
          <a:xfrm>
            <a:off x="317160" y="3628080"/>
            <a:ext cx="2590560" cy="205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13" name="Google Shape;122;p22" descr=""/>
          <p:cNvPicPr/>
          <p:nvPr/>
        </p:nvPicPr>
        <p:blipFill>
          <a:blip r:embed="rId2"/>
          <a:stretch/>
        </p:blipFill>
        <p:spPr>
          <a:xfrm>
            <a:off x="2991600" y="3628080"/>
            <a:ext cx="5834520" cy="1307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214" name="Google Shape;123;p22" descr=""/>
          <p:cNvPicPr/>
          <p:nvPr/>
        </p:nvPicPr>
        <p:blipFill>
          <a:blip r:embed="rId3"/>
          <a:stretch/>
        </p:blipFill>
        <p:spPr>
          <a:xfrm>
            <a:off x="2991600" y="5187960"/>
            <a:ext cx="6027840" cy="1387080"/>
          </a:xfrm>
          <a:prstGeom prst="rect">
            <a:avLst/>
          </a:prstGeom>
          <a:ln>
            <a:noFill/>
          </a:ln>
        </p:spPr>
      </p:pic>
      <p:sp>
        <p:nvSpPr>
          <p:cNvPr id="215" name="TextShape 3"/>
          <p:cNvSpPr txBox="1"/>
          <p:nvPr/>
        </p:nvSpPr>
        <p:spPr>
          <a:xfrm>
            <a:off x="677160" y="5874480"/>
            <a:ext cx="1568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Codepen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Event bubbling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82640" y="1560240"/>
            <a:ext cx="7578360" cy="157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Both events fire if you click the inner element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By default, the event listener on the inner-most element fires first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1625400" y="4569480"/>
            <a:ext cx="2227320" cy="46692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id="inner"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960480" y="3634560"/>
            <a:ext cx="2017800" cy="4669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div id="outer"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2023200" y="4082040"/>
            <a:ext cx="406800" cy="48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6"/>
          <p:cNvSpPr/>
          <p:nvPr/>
        </p:nvSpPr>
        <p:spPr>
          <a:xfrm>
            <a:off x="3978360" y="4456440"/>
            <a:ext cx="632520" cy="693000"/>
          </a:xfrm>
          <a:prstGeom prst="star4">
            <a:avLst>
              <a:gd name="adj" fmla="val 12500"/>
            </a:avLst>
          </a:pr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Google Shape;135;p23" descr=""/>
          <p:cNvPicPr/>
          <p:nvPr/>
        </p:nvPicPr>
        <p:blipFill>
          <a:blip r:embed="rId1"/>
          <a:srcRect l="0" t="0" r="16695" b="0"/>
          <a:stretch/>
        </p:blipFill>
        <p:spPr>
          <a:xfrm>
            <a:off x="5610240" y="3298680"/>
            <a:ext cx="2590560" cy="2053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223" name="TextShape 7"/>
          <p:cNvSpPr txBox="1"/>
          <p:nvPr/>
        </p:nvSpPr>
        <p:spPr>
          <a:xfrm>
            <a:off x="960480" y="5742720"/>
            <a:ext cx="7578360" cy="1370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This event ordering (inner-most to outer-most) is known as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bubbling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2019-04-15T20:40:57Z</dcterms:modified>
  <cp:revision>9</cp:revision>
  <dc:subject/>
  <dc:title/>
</cp:coreProperties>
</file>